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9" autoAdjust="0"/>
    <p:restoredTop sz="94660"/>
  </p:normalViewPr>
  <p:slideViewPr>
    <p:cSldViewPr snapToGrid="0">
      <p:cViewPr>
        <p:scale>
          <a:sx n="117" d="100"/>
          <a:sy n="117" d="100"/>
        </p:scale>
        <p:origin x="-10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11/15/2017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11/15/2017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0E595D-CCA6-4E57-8788-71099A236977}"/>
              </a:ext>
            </a:extLst>
          </p:cNvPr>
          <p:cNvSpPr>
            <a:spLocks noGrp="1"/>
          </p:cNvSpPr>
          <p:nvPr>
            <p:ph type="ctrTitle"/>
          </p:nvPr>
        </p:nvSpPr>
        <p:spPr/>
        <p:txBody>
          <a:bodyPr/>
          <a:lstStyle/>
          <a:p>
            <a:r>
              <a:rPr lang="en-US" dirty="0"/>
              <a:t>41 and 43</a:t>
            </a:r>
          </a:p>
        </p:txBody>
      </p:sp>
      <p:sp>
        <p:nvSpPr>
          <p:cNvPr id="3" name="Subtitle 2">
            <a:extLst>
              <a:ext uri="{FF2B5EF4-FFF2-40B4-BE49-F238E27FC236}">
                <a16:creationId xmlns:a16="http://schemas.microsoft.com/office/drawing/2014/main" xmlns="" id="{6654244D-90EE-4F09-8699-A1043F08EB81}"/>
              </a:ext>
            </a:extLst>
          </p:cNvPr>
          <p:cNvSpPr>
            <a:spLocks noGrp="1"/>
          </p:cNvSpPr>
          <p:nvPr>
            <p:ph type="subTitle" idx="1"/>
          </p:nvPr>
        </p:nvSpPr>
        <p:spPr/>
        <p:txBody>
          <a:bodyPr/>
          <a:lstStyle/>
          <a:p>
            <a:r>
              <a:rPr lang="en-US" dirty="0"/>
              <a:t>A Comparison of George H.W. Bush and George W. Bush</a:t>
            </a:r>
          </a:p>
        </p:txBody>
      </p:sp>
    </p:spTree>
    <p:extLst>
      <p:ext uri="{BB962C8B-B14F-4D97-AF65-F5344CB8AC3E}">
        <p14:creationId xmlns:p14="http://schemas.microsoft.com/office/powerpoint/2010/main" val="1369091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george hw bush and george w bush">
            <a:extLst>
              <a:ext uri="{FF2B5EF4-FFF2-40B4-BE49-F238E27FC236}">
                <a16:creationId xmlns:a16="http://schemas.microsoft.com/office/drawing/2014/main" xmlns="" id="{A7E20BE4-13A3-46F0-9382-890929BA61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28625"/>
            <a:ext cx="11430000" cy="6000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353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3EF3FF-14CD-4ABB-9AE7-F313933CADCB}"/>
              </a:ext>
            </a:extLst>
          </p:cNvPr>
          <p:cNvSpPr>
            <a:spLocks noGrp="1"/>
          </p:cNvSpPr>
          <p:nvPr>
            <p:ph type="title"/>
          </p:nvPr>
        </p:nvSpPr>
        <p:spPr/>
        <p:txBody>
          <a:bodyPr/>
          <a:lstStyle/>
          <a:p>
            <a:r>
              <a:rPr lang="en-US" dirty="0"/>
              <a:t>Abstract</a:t>
            </a:r>
          </a:p>
        </p:txBody>
      </p:sp>
      <p:sp>
        <p:nvSpPr>
          <p:cNvPr id="3" name="TextBox 2">
            <a:extLst>
              <a:ext uri="{FF2B5EF4-FFF2-40B4-BE49-F238E27FC236}">
                <a16:creationId xmlns:a16="http://schemas.microsoft.com/office/drawing/2014/main" xmlns="" id="{E2680821-DF74-4E9B-A9F0-B40C3C807D50}"/>
              </a:ext>
            </a:extLst>
          </p:cNvPr>
          <p:cNvSpPr txBox="1"/>
          <p:nvPr/>
        </p:nvSpPr>
        <p:spPr>
          <a:xfrm>
            <a:off x="1466491" y="2915728"/>
            <a:ext cx="9430107" cy="2862322"/>
          </a:xfrm>
          <a:prstGeom prst="rect">
            <a:avLst/>
          </a:prstGeom>
          <a:noFill/>
        </p:spPr>
        <p:txBody>
          <a:bodyPr wrap="square" rtlCol="0">
            <a:spAutoFit/>
          </a:bodyPr>
          <a:lstStyle/>
          <a:p>
            <a:pPr marL="285750" indent="-285750">
              <a:buFont typeface="Arial" panose="020B0604020202020204" pitchFamily="34" charset="0"/>
              <a:buChar char="•"/>
            </a:pPr>
            <a:r>
              <a:rPr lang="en-US" sz="2000" dirty="0"/>
              <a:t>Both Bush 41 and Bush 43 served as President</a:t>
            </a:r>
          </a:p>
          <a:p>
            <a:pPr marL="285750" indent="-285750">
              <a:buFont typeface="Arial" panose="020B0604020202020204" pitchFamily="34" charset="0"/>
              <a:buChar char="•"/>
            </a:pPr>
            <a:r>
              <a:rPr lang="en-US" sz="2000" dirty="0"/>
              <a:t>They share many overlapping principles and ideology, yet maintain distinct personalities and style</a:t>
            </a:r>
          </a:p>
          <a:p>
            <a:pPr marL="285750" indent="-285750">
              <a:buFont typeface="Arial" panose="020B0604020202020204" pitchFamily="34" charset="0"/>
              <a:buChar char="•"/>
            </a:pPr>
            <a:r>
              <a:rPr lang="en-US" sz="2000" dirty="0"/>
              <a:t>Although both are Republicans, each man has unique views on social, domestic, and international issues</a:t>
            </a:r>
          </a:p>
          <a:p>
            <a:pPr marL="285750" indent="-285750">
              <a:buFont typeface="Arial" panose="020B0604020202020204" pitchFamily="34" charset="0"/>
              <a:buChar char="•"/>
            </a:pPr>
            <a:r>
              <a:rPr lang="en-US" sz="2000" dirty="0"/>
              <a:t>41 and 43 grew up in political families and were exposed to politics at a very early age – this was the start of their political socialization</a:t>
            </a:r>
          </a:p>
          <a:p>
            <a:pPr marL="285750" indent="-285750">
              <a:buFont typeface="Arial" panose="020B0604020202020204" pitchFamily="34" charset="0"/>
              <a:buChar char="•"/>
            </a:pPr>
            <a:r>
              <a:rPr lang="en-US" sz="2000" dirty="0"/>
              <a:t>Both men inherited struggles in office that often times overshadowed the goals and initiatives that they had laid out on the campaign trail</a:t>
            </a:r>
          </a:p>
        </p:txBody>
      </p:sp>
    </p:spTree>
    <p:extLst>
      <p:ext uri="{BB962C8B-B14F-4D97-AF65-F5344CB8AC3E}">
        <p14:creationId xmlns:p14="http://schemas.microsoft.com/office/powerpoint/2010/main" val="662425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0D604A-D620-4480-B704-C9B78AC0BE38}"/>
              </a:ext>
            </a:extLst>
          </p:cNvPr>
          <p:cNvSpPr>
            <a:spLocks noGrp="1"/>
          </p:cNvSpPr>
          <p:nvPr>
            <p:ph type="title"/>
          </p:nvPr>
        </p:nvSpPr>
        <p:spPr/>
        <p:txBody>
          <a:bodyPr/>
          <a:lstStyle/>
          <a:p>
            <a:r>
              <a:rPr lang="en-US" dirty="0"/>
              <a:t>George H.W. Bush’s Upbringing</a:t>
            </a:r>
          </a:p>
        </p:txBody>
      </p:sp>
      <p:sp>
        <p:nvSpPr>
          <p:cNvPr id="3" name="Content Placeholder 2">
            <a:extLst>
              <a:ext uri="{FF2B5EF4-FFF2-40B4-BE49-F238E27FC236}">
                <a16:creationId xmlns:a16="http://schemas.microsoft.com/office/drawing/2014/main" xmlns="" id="{13C7BD0E-2058-49C6-85A2-F8BA7138BAA8}"/>
              </a:ext>
            </a:extLst>
          </p:cNvPr>
          <p:cNvSpPr>
            <a:spLocks noGrp="1"/>
          </p:cNvSpPr>
          <p:nvPr>
            <p:ph idx="1"/>
          </p:nvPr>
        </p:nvSpPr>
        <p:spPr/>
        <p:txBody>
          <a:bodyPr/>
          <a:lstStyle/>
          <a:p>
            <a:r>
              <a:rPr lang="en-US" dirty="0"/>
              <a:t>Bush 41 grew up in a home where his dad wore a tie to the dinner table and expected his children to do the same</a:t>
            </a:r>
          </a:p>
          <a:p>
            <a:r>
              <a:rPr lang="en-US" dirty="0"/>
              <a:t>Prescott, his father, was a good father, though detached at times</a:t>
            </a:r>
          </a:p>
          <a:p>
            <a:r>
              <a:rPr lang="en-US" dirty="0"/>
              <a:t>Bush was a very-well behaved and good-mannered child who rarely acted up</a:t>
            </a:r>
          </a:p>
          <a:p>
            <a:r>
              <a:rPr lang="en-US" dirty="0"/>
              <a:t>He followed the life plan that has parents had laid out for him because he was very similar to his dad and wanted to live a life like him</a:t>
            </a:r>
          </a:p>
        </p:txBody>
      </p:sp>
    </p:spTree>
    <p:extLst>
      <p:ext uri="{BB962C8B-B14F-4D97-AF65-F5344CB8AC3E}">
        <p14:creationId xmlns:p14="http://schemas.microsoft.com/office/powerpoint/2010/main" val="3065762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3C6C4139-813C-44A8-A3BF-426F67D6F4C6}"/>
              </a:ext>
            </a:extLst>
          </p:cNvPr>
          <p:cNvPicPr>
            <a:picLocks noChangeAspect="1"/>
          </p:cNvPicPr>
          <p:nvPr/>
        </p:nvPicPr>
        <p:blipFill>
          <a:blip r:embed="rId2"/>
          <a:stretch>
            <a:fillRect/>
          </a:stretch>
        </p:blipFill>
        <p:spPr>
          <a:xfrm>
            <a:off x="1235675" y="978709"/>
            <a:ext cx="5955957" cy="4983556"/>
          </a:xfrm>
          <a:prstGeom prst="rect">
            <a:avLst/>
          </a:prstGeom>
        </p:spPr>
      </p:pic>
      <p:sp>
        <p:nvSpPr>
          <p:cNvPr id="5" name="TextBox 4">
            <a:extLst>
              <a:ext uri="{FF2B5EF4-FFF2-40B4-BE49-F238E27FC236}">
                <a16:creationId xmlns:a16="http://schemas.microsoft.com/office/drawing/2014/main" xmlns="" id="{8A843EF1-C3DD-477B-A835-E0DD04A50E6B}"/>
              </a:ext>
            </a:extLst>
          </p:cNvPr>
          <p:cNvSpPr txBox="1"/>
          <p:nvPr/>
        </p:nvSpPr>
        <p:spPr>
          <a:xfrm>
            <a:off x="7982465" y="3147321"/>
            <a:ext cx="3039762" cy="646331"/>
          </a:xfrm>
          <a:prstGeom prst="rect">
            <a:avLst/>
          </a:prstGeom>
          <a:noFill/>
        </p:spPr>
        <p:txBody>
          <a:bodyPr wrap="square" rtlCol="0">
            <a:spAutoFit/>
          </a:bodyPr>
          <a:lstStyle/>
          <a:p>
            <a:r>
              <a:rPr lang="en-US" dirty="0"/>
              <a:t>George H.W. Bush pictured with his father, Prescott Bush</a:t>
            </a:r>
          </a:p>
        </p:txBody>
      </p:sp>
    </p:spTree>
    <p:extLst>
      <p:ext uri="{BB962C8B-B14F-4D97-AF65-F5344CB8AC3E}">
        <p14:creationId xmlns:p14="http://schemas.microsoft.com/office/powerpoint/2010/main" val="2173852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C62D47-951D-4A8C-A0F2-15CC1189640F}"/>
              </a:ext>
            </a:extLst>
          </p:cNvPr>
          <p:cNvSpPr>
            <a:spLocks noGrp="1"/>
          </p:cNvSpPr>
          <p:nvPr>
            <p:ph type="title"/>
          </p:nvPr>
        </p:nvSpPr>
        <p:spPr/>
        <p:txBody>
          <a:bodyPr/>
          <a:lstStyle/>
          <a:p>
            <a:r>
              <a:rPr lang="en-US" dirty="0"/>
              <a:t>George W. Bush’s Upbringing</a:t>
            </a:r>
          </a:p>
        </p:txBody>
      </p:sp>
      <p:sp>
        <p:nvSpPr>
          <p:cNvPr id="3" name="Content Placeholder 2">
            <a:extLst>
              <a:ext uri="{FF2B5EF4-FFF2-40B4-BE49-F238E27FC236}">
                <a16:creationId xmlns:a16="http://schemas.microsoft.com/office/drawing/2014/main" xmlns="" id="{52ABA566-36FC-4CD2-A13F-F44FF329654B}"/>
              </a:ext>
            </a:extLst>
          </p:cNvPr>
          <p:cNvSpPr>
            <a:spLocks noGrp="1"/>
          </p:cNvSpPr>
          <p:nvPr>
            <p:ph idx="1"/>
          </p:nvPr>
        </p:nvSpPr>
        <p:spPr/>
        <p:txBody>
          <a:bodyPr/>
          <a:lstStyle/>
          <a:p>
            <a:r>
              <a:rPr lang="en-US" sz="2200" dirty="0"/>
              <a:t>Bush grew up in a family that was similar to his father’s</a:t>
            </a:r>
          </a:p>
          <a:p>
            <a:r>
              <a:rPr lang="en-US" sz="2200" dirty="0"/>
              <a:t>Like his dad, he was exposed to politics at a young age</a:t>
            </a:r>
          </a:p>
          <a:p>
            <a:r>
              <a:rPr lang="en-US" sz="2200" dirty="0"/>
              <a:t>He differed from his father in that he was a troublemaker growing up</a:t>
            </a:r>
          </a:p>
          <a:p>
            <a:r>
              <a:rPr lang="en-US" sz="2200" dirty="0"/>
              <a:t>43 loved pranking people and is reported to have placed a “kind of high-tech whoopee cushion in a chair for senior political aid Karl Rove” (Cannon &amp; Cannon)</a:t>
            </a:r>
          </a:p>
          <a:p>
            <a:r>
              <a:rPr lang="en-US" sz="2200" dirty="0"/>
              <a:t>Although his father seldom used foul language, 43 is said to have known all the four-letter words by the age of twelve</a:t>
            </a:r>
          </a:p>
        </p:txBody>
      </p:sp>
    </p:spTree>
    <p:extLst>
      <p:ext uri="{BB962C8B-B14F-4D97-AF65-F5344CB8AC3E}">
        <p14:creationId xmlns:p14="http://schemas.microsoft.com/office/powerpoint/2010/main" val="2970089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CCD67951-8E07-4C40-8E80-42FB34FBB4A2}"/>
              </a:ext>
            </a:extLst>
          </p:cNvPr>
          <p:cNvPicPr>
            <a:picLocks noChangeAspect="1"/>
          </p:cNvPicPr>
          <p:nvPr/>
        </p:nvPicPr>
        <p:blipFill>
          <a:blip r:embed="rId2"/>
          <a:stretch>
            <a:fillRect/>
          </a:stretch>
        </p:blipFill>
        <p:spPr>
          <a:xfrm>
            <a:off x="4409560" y="732108"/>
            <a:ext cx="3498764" cy="5444339"/>
          </a:xfrm>
          <a:prstGeom prst="rect">
            <a:avLst/>
          </a:prstGeom>
        </p:spPr>
      </p:pic>
    </p:spTree>
    <p:extLst>
      <p:ext uri="{BB962C8B-B14F-4D97-AF65-F5344CB8AC3E}">
        <p14:creationId xmlns:p14="http://schemas.microsoft.com/office/powerpoint/2010/main" val="2087292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5D710E-731D-42A5-9B2E-B6E9A673A4B5}"/>
              </a:ext>
            </a:extLst>
          </p:cNvPr>
          <p:cNvSpPr>
            <a:spLocks noGrp="1"/>
          </p:cNvSpPr>
          <p:nvPr>
            <p:ph type="title"/>
          </p:nvPr>
        </p:nvSpPr>
        <p:spPr/>
        <p:txBody>
          <a:bodyPr/>
          <a:lstStyle/>
          <a:p>
            <a:r>
              <a:rPr lang="en-US" dirty="0"/>
              <a:t>Life Experiences Before Presidency</a:t>
            </a:r>
          </a:p>
        </p:txBody>
      </p:sp>
      <p:sp>
        <p:nvSpPr>
          <p:cNvPr id="3" name="Content Placeholder 2">
            <a:extLst>
              <a:ext uri="{FF2B5EF4-FFF2-40B4-BE49-F238E27FC236}">
                <a16:creationId xmlns:a16="http://schemas.microsoft.com/office/drawing/2014/main" xmlns="" id="{56D11355-4886-4765-949C-99175E41CCF5}"/>
              </a:ext>
            </a:extLst>
          </p:cNvPr>
          <p:cNvSpPr>
            <a:spLocks noGrp="1"/>
          </p:cNvSpPr>
          <p:nvPr>
            <p:ph idx="1"/>
          </p:nvPr>
        </p:nvSpPr>
        <p:spPr/>
        <p:txBody>
          <a:bodyPr>
            <a:normAutofit lnSpcReduction="10000"/>
          </a:bodyPr>
          <a:lstStyle/>
          <a:p>
            <a:r>
              <a:rPr lang="en-US" dirty="0"/>
              <a:t>Both men have nearly identical educational backgrounds – both went to Andover and Yale, though Bush 43 ended up attending Harvard also</a:t>
            </a:r>
          </a:p>
          <a:p>
            <a:r>
              <a:rPr lang="en-US" dirty="0"/>
              <a:t>When the elder Bush was 18, he joined the Navy and was, at that time, the youngest pilot in the entire Navy</a:t>
            </a:r>
          </a:p>
          <a:p>
            <a:r>
              <a:rPr lang="en-US" dirty="0"/>
              <a:t>Like his father, 43 also did spent time in the military, but his service was in the National Guard</a:t>
            </a:r>
          </a:p>
          <a:p>
            <a:r>
              <a:rPr lang="en-US" dirty="0"/>
              <a:t>43’s military service has been a topic of dispute because, when he ran for president, some claimed he had lied about his experience</a:t>
            </a:r>
          </a:p>
        </p:txBody>
      </p:sp>
    </p:spTree>
    <p:extLst>
      <p:ext uri="{BB962C8B-B14F-4D97-AF65-F5344CB8AC3E}">
        <p14:creationId xmlns:p14="http://schemas.microsoft.com/office/powerpoint/2010/main" val="2895265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4128D9-1DFE-44A0-BAE6-977F8D81BE05}"/>
              </a:ext>
            </a:extLst>
          </p:cNvPr>
          <p:cNvSpPr>
            <a:spLocks noGrp="1"/>
          </p:cNvSpPr>
          <p:nvPr>
            <p:ph type="title"/>
          </p:nvPr>
        </p:nvSpPr>
        <p:spPr/>
        <p:txBody>
          <a:bodyPr/>
          <a:lstStyle/>
          <a:p>
            <a:r>
              <a:rPr lang="en-US" dirty="0"/>
              <a:t>Business Experience</a:t>
            </a:r>
          </a:p>
        </p:txBody>
      </p:sp>
      <p:sp>
        <p:nvSpPr>
          <p:cNvPr id="3" name="Content Placeholder 2">
            <a:extLst>
              <a:ext uri="{FF2B5EF4-FFF2-40B4-BE49-F238E27FC236}">
                <a16:creationId xmlns:a16="http://schemas.microsoft.com/office/drawing/2014/main" xmlns="" id="{AC1B3C05-EDD3-49F6-93F1-4FD835C83D08}"/>
              </a:ext>
            </a:extLst>
          </p:cNvPr>
          <p:cNvSpPr>
            <a:spLocks noGrp="1"/>
          </p:cNvSpPr>
          <p:nvPr>
            <p:ph idx="1"/>
          </p:nvPr>
        </p:nvSpPr>
        <p:spPr/>
        <p:txBody>
          <a:bodyPr/>
          <a:lstStyle/>
          <a:p>
            <a:r>
              <a:rPr lang="en-US" dirty="0"/>
              <a:t>After spending time in the Navy, 41 got into the oil business, and with the help of his dad, was able to make a few million dollars</a:t>
            </a:r>
          </a:p>
          <a:p>
            <a:r>
              <a:rPr lang="en-US" dirty="0"/>
              <a:t>43 also got involved in the oil business, but he did not do well at all; he ended up buying the Texas Rangers, where he learned valuable skills that he would utilize later in life</a:t>
            </a:r>
          </a:p>
          <a:p>
            <a:r>
              <a:rPr lang="en-US" dirty="0"/>
              <a:t>Both men made millions of dollars off their business ventures, which ultimately helped them in their later political careers</a:t>
            </a:r>
          </a:p>
        </p:txBody>
      </p:sp>
    </p:spTree>
    <p:extLst>
      <p:ext uri="{BB962C8B-B14F-4D97-AF65-F5344CB8AC3E}">
        <p14:creationId xmlns:p14="http://schemas.microsoft.com/office/powerpoint/2010/main" val="2484436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33CC65-6EAE-45D9-8FC6-E4FD88E915DD}"/>
              </a:ext>
            </a:extLst>
          </p:cNvPr>
          <p:cNvSpPr>
            <a:spLocks noGrp="1"/>
          </p:cNvSpPr>
          <p:nvPr>
            <p:ph type="title"/>
          </p:nvPr>
        </p:nvSpPr>
        <p:spPr/>
        <p:txBody>
          <a:bodyPr/>
          <a:lstStyle/>
          <a:p>
            <a:r>
              <a:rPr lang="en-US" dirty="0"/>
              <a:t>Political Upbringing</a:t>
            </a:r>
          </a:p>
        </p:txBody>
      </p:sp>
      <p:sp>
        <p:nvSpPr>
          <p:cNvPr id="3" name="Content Placeholder 2">
            <a:extLst>
              <a:ext uri="{FF2B5EF4-FFF2-40B4-BE49-F238E27FC236}">
                <a16:creationId xmlns:a16="http://schemas.microsoft.com/office/drawing/2014/main" xmlns="" id="{B672DA14-8F33-40D0-943E-497F4F6DDFF0}"/>
              </a:ext>
            </a:extLst>
          </p:cNvPr>
          <p:cNvSpPr>
            <a:spLocks noGrp="1"/>
          </p:cNvSpPr>
          <p:nvPr>
            <p:ph idx="1"/>
          </p:nvPr>
        </p:nvSpPr>
        <p:spPr/>
        <p:txBody>
          <a:bodyPr/>
          <a:lstStyle/>
          <a:p>
            <a:r>
              <a:rPr lang="en-US" dirty="0"/>
              <a:t>Bush 41 has a very unique political resume leading him to the presidency– he served as the Congressman for the 7</a:t>
            </a:r>
            <a:r>
              <a:rPr lang="en-US" baseline="30000" dirty="0"/>
              <a:t>th</a:t>
            </a:r>
            <a:r>
              <a:rPr lang="en-US" dirty="0"/>
              <a:t> district of Texas from 1967-1971, was appointed U.S. Ambassador to the UN, served as the Director of the CIA, and was the Chairman of the Republican National Committee before being elected once President of the United States</a:t>
            </a:r>
          </a:p>
          <a:p>
            <a:r>
              <a:rPr lang="en-US" dirty="0"/>
              <a:t>Bush 43 had significantly less political experience – he ran an unsuccessful Congressional run in 1978, but later won two gubernatorial races in Texas before being twice elected President of the United States </a:t>
            </a:r>
          </a:p>
        </p:txBody>
      </p:sp>
    </p:spTree>
    <p:extLst>
      <p:ext uri="{BB962C8B-B14F-4D97-AF65-F5344CB8AC3E}">
        <p14:creationId xmlns:p14="http://schemas.microsoft.com/office/powerpoint/2010/main" val="372511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3A1C61-C368-48C2-8630-0D6B0DB5FC93}"/>
              </a:ext>
            </a:extLst>
          </p:cNvPr>
          <p:cNvSpPr>
            <a:spLocks noGrp="1"/>
          </p:cNvSpPr>
          <p:nvPr>
            <p:ph type="title"/>
          </p:nvPr>
        </p:nvSpPr>
        <p:spPr/>
        <p:txBody>
          <a:bodyPr/>
          <a:lstStyle/>
          <a:p>
            <a:r>
              <a:rPr lang="en-US" dirty="0"/>
              <a:t>Relationship with Congress &amp; the Judicial</a:t>
            </a:r>
          </a:p>
        </p:txBody>
      </p:sp>
      <p:sp>
        <p:nvSpPr>
          <p:cNvPr id="3" name="Content Placeholder 2">
            <a:extLst>
              <a:ext uri="{FF2B5EF4-FFF2-40B4-BE49-F238E27FC236}">
                <a16:creationId xmlns:a16="http://schemas.microsoft.com/office/drawing/2014/main" xmlns="" id="{79C64EC2-FA35-4F1C-AA01-CDBC87AB9AFC}"/>
              </a:ext>
            </a:extLst>
          </p:cNvPr>
          <p:cNvSpPr>
            <a:spLocks noGrp="1"/>
          </p:cNvSpPr>
          <p:nvPr>
            <p:ph idx="1"/>
          </p:nvPr>
        </p:nvSpPr>
        <p:spPr/>
        <p:txBody>
          <a:bodyPr/>
          <a:lstStyle/>
          <a:p>
            <a:r>
              <a:rPr lang="en-US" dirty="0"/>
              <a:t>Neither man had superb relationships with the other branches of government</a:t>
            </a:r>
          </a:p>
          <a:p>
            <a:r>
              <a:rPr lang="en-US" dirty="0"/>
              <a:t>Bush 41 was elected President during a time when both the House and Senate were controlled by the Democrats</a:t>
            </a:r>
          </a:p>
          <a:p>
            <a:r>
              <a:rPr lang="en-US" dirty="0"/>
              <a:t>He did the best he could to bridge the gap, but often found himself isolated from them</a:t>
            </a:r>
          </a:p>
          <a:p>
            <a:r>
              <a:rPr lang="en-US" dirty="0"/>
              <a:t>The House attacked him harshly for his views on issues such as abortion</a:t>
            </a:r>
          </a:p>
        </p:txBody>
      </p:sp>
    </p:spTree>
    <p:extLst>
      <p:ext uri="{BB962C8B-B14F-4D97-AF65-F5344CB8AC3E}">
        <p14:creationId xmlns:p14="http://schemas.microsoft.com/office/powerpoint/2010/main" val="3664464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D361C6-7911-4D3F-9C94-02BB62D7DA0E}"/>
              </a:ext>
            </a:extLst>
          </p:cNvPr>
          <p:cNvSpPr>
            <a:spLocks noGrp="1"/>
          </p:cNvSpPr>
          <p:nvPr>
            <p:ph type="title"/>
          </p:nvPr>
        </p:nvSpPr>
        <p:spPr/>
        <p:txBody>
          <a:bodyPr/>
          <a:lstStyle/>
          <a:p>
            <a:r>
              <a:rPr lang="en-US" dirty="0"/>
              <a:t>Relationship with Congress &amp; the Judicial</a:t>
            </a:r>
          </a:p>
        </p:txBody>
      </p:sp>
      <p:sp>
        <p:nvSpPr>
          <p:cNvPr id="3" name="Content Placeholder 2">
            <a:extLst>
              <a:ext uri="{FF2B5EF4-FFF2-40B4-BE49-F238E27FC236}">
                <a16:creationId xmlns:a16="http://schemas.microsoft.com/office/drawing/2014/main" xmlns="" id="{5DB891BC-4CFD-4A72-9165-C8DA41357F0B}"/>
              </a:ext>
            </a:extLst>
          </p:cNvPr>
          <p:cNvSpPr>
            <a:spLocks noGrp="1"/>
          </p:cNvSpPr>
          <p:nvPr>
            <p:ph idx="1"/>
          </p:nvPr>
        </p:nvSpPr>
        <p:spPr/>
        <p:txBody>
          <a:bodyPr/>
          <a:lstStyle/>
          <a:p>
            <a:r>
              <a:rPr lang="en-US" dirty="0"/>
              <a:t>When Bush 43 was elected President in 2000, the public was very unsettled by the fact that the election was decided by a 5-4 Supreme Court vote</a:t>
            </a:r>
          </a:p>
          <a:p>
            <a:r>
              <a:rPr lang="en-US" dirty="0"/>
              <a:t>Many felt that the Constitution was being pushed to the limits</a:t>
            </a:r>
          </a:p>
          <a:p>
            <a:r>
              <a:rPr lang="en-US" dirty="0"/>
              <a:t>Nonetheless, Bush was fortunate to experience Republican majorities (though small) in the House and the Senate</a:t>
            </a:r>
          </a:p>
          <a:p>
            <a:r>
              <a:rPr lang="en-US" dirty="0"/>
              <a:t>In the wake of 9/11, Bush found that, at least for a few months, bipartisanship was fairly easy to come by</a:t>
            </a:r>
          </a:p>
        </p:txBody>
      </p:sp>
    </p:spTree>
    <p:extLst>
      <p:ext uri="{BB962C8B-B14F-4D97-AF65-F5344CB8AC3E}">
        <p14:creationId xmlns:p14="http://schemas.microsoft.com/office/powerpoint/2010/main" val="282436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0AF04A6D-3D50-44AD-B144-F7660F506885}"/>
              </a:ext>
            </a:extLst>
          </p:cNvPr>
          <p:cNvPicPr>
            <a:picLocks noChangeAspect="1"/>
          </p:cNvPicPr>
          <p:nvPr/>
        </p:nvPicPr>
        <p:blipFill>
          <a:blip r:embed="rId2"/>
          <a:stretch>
            <a:fillRect/>
          </a:stretch>
        </p:blipFill>
        <p:spPr>
          <a:xfrm>
            <a:off x="2437531" y="741793"/>
            <a:ext cx="7299593" cy="5473655"/>
          </a:xfrm>
          <a:prstGeom prst="rect">
            <a:avLst/>
          </a:prstGeom>
        </p:spPr>
      </p:pic>
    </p:spTree>
    <p:extLst>
      <p:ext uri="{BB962C8B-B14F-4D97-AF65-F5344CB8AC3E}">
        <p14:creationId xmlns:p14="http://schemas.microsoft.com/office/powerpoint/2010/main" val="3221988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B0B153-B7FB-4977-9E53-ABAA591517E9}"/>
              </a:ext>
            </a:extLst>
          </p:cNvPr>
          <p:cNvSpPr>
            <a:spLocks noGrp="1"/>
          </p:cNvSpPr>
          <p:nvPr>
            <p:ph type="title"/>
          </p:nvPr>
        </p:nvSpPr>
        <p:spPr/>
        <p:txBody>
          <a:bodyPr/>
          <a:lstStyle/>
          <a:p>
            <a:r>
              <a:rPr lang="en-US" dirty="0"/>
              <a:t>Policy &amp; Public Mood</a:t>
            </a:r>
          </a:p>
        </p:txBody>
      </p:sp>
      <p:sp>
        <p:nvSpPr>
          <p:cNvPr id="3" name="Content Placeholder 2">
            <a:extLst>
              <a:ext uri="{FF2B5EF4-FFF2-40B4-BE49-F238E27FC236}">
                <a16:creationId xmlns:a16="http://schemas.microsoft.com/office/drawing/2014/main" xmlns="" id="{D08EDCE2-39C6-421B-B276-8C774987D1DB}"/>
              </a:ext>
            </a:extLst>
          </p:cNvPr>
          <p:cNvSpPr>
            <a:spLocks noGrp="1"/>
          </p:cNvSpPr>
          <p:nvPr>
            <p:ph idx="1"/>
          </p:nvPr>
        </p:nvSpPr>
        <p:spPr/>
        <p:txBody>
          <a:bodyPr/>
          <a:lstStyle/>
          <a:p>
            <a:r>
              <a:rPr lang="en-US" dirty="0"/>
              <a:t>Although not highly publicized, Bush 41 is not 100% pro-life – he and his wife, Barbara, have even given money to Planned Parenthood (Cannon &amp; Cannon)</a:t>
            </a:r>
          </a:p>
          <a:p>
            <a:r>
              <a:rPr lang="en-US" dirty="0"/>
              <a:t>When Ronald Reagan handed him the Vice Presidency, 41 quickly pushed his personal views to the side in order to comply with Reagan’s agenda and the far-right Conservative public mood at the time</a:t>
            </a:r>
          </a:p>
          <a:p>
            <a:r>
              <a:rPr lang="en-US" dirty="0"/>
              <a:t>Bush 41 also promised a tax cut, but ended up losing public support when he passed bipartisan legislation that actually raised taxes</a:t>
            </a:r>
          </a:p>
        </p:txBody>
      </p:sp>
    </p:spTree>
    <p:extLst>
      <p:ext uri="{BB962C8B-B14F-4D97-AF65-F5344CB8AC3E}">
        <p14:creationId xmlns:p14="http://schemas.microsoft.com/office/powerpoint/2010/main" val="1534901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2DBC4ED-CF19-4BAF-AEE5-DEB168A80B71}"/>
              </a:ext>
            </a:extLst>
          </p:cNvPr>
          <p:cNvSpPr>
            <a:spLocks noGrp="1"/>
          </p:cNvSpPr>
          <p:nvPr>
            <p:ph type="title"/>
          </p:nvPr>
        </p:nvSpPr>
        <p:spPr/>
        <p:txBody>
          <a:bodyPr/>
          <a:lstStyle/>
          <a:p>
            <a:r>
              <a:rPr lang="en-US" dirty="0"/>
              <a:t>War</a:t>
            </a:r>
          </a:p>
        </p:txBody>
      </p:sp>
      <p:sp>
        <p:nvSpPr>
          <p:cNvPr id="3" name="Content Placeholder 2">
            <a:extLst>
              <a:ext uri="{FF2B5EF4-FFF2-40B4-BE49-F238E27FC236}">
                <a16:creationId xmlns:a16="http://schemas.microsoft.com/office/drawing/2014/main" xmlns="" id="{0A9A9EBD-278F-4490-8993-9A8097EFC74D}"/>
              </a:ext>
            </a:extLst>
          </p:cNvPr>
          <p:cNvSpPr>
            <a:spLocks noGrp="1"/>
          </p:cNvSpPr>
          <p:nvPr>
            <p:ph idx="1"/>
          </p:nvPr>
        </p:nvSpPr>
        <p:spPr/>
        <p:txBody>
          <a:bodyPr/>
          <a:lstStyle/>
          <a:p>
            <a:r>
              <a:rPr lang="en-US" dirty="0"/>
              <a:t>Both men were forced to deal with difficult decisions internationally</a:t>
            </a:r>
          </a:p>
          <a:p>
            <a:r>
              <a:rPr lang="en-US" dirty="0"/>
              <a:t>Bush 41 was successful in pushing Saddam Hussein out of Kuwait, but he stopped short of an invasion of Iraq because he and his advisors were weary of war</a:t>
            </a:r>
          </a:p>
          <a:p>
            <a:r>
              <a:rPr lang="en-US" dirty="0"/>
              <a:t>Bush 43, with nearly unanimous support of both houses of Congress and the public, invaded Iraq and Afghanistan; public mood started shifting after it was realized that there was no clear exit plan for either of these conflicts</a:t>
            </a:r>
          </a:p>
        </p:txBody>
      </p:sp>
    </p:spTree>
    <p:extLst>
      <p:ext uri="{BB962C8B-B14F-4D97-AF65-F5344CB8AC3E}">
        <p14:creationId xmlns:p14="http://schemas.microsoft.com/office/powerpoint/2010/main" val="3957800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5B4AB02-7B44-44EB-ADB7-A3AACC07D64A}"/>
              </a:ext>
            </a:extLst>
          </p:cNvPr>
          <p:cNvPicPr>
            <a:picLocks noChangeAspect="1"/>
          </p:cNvPicPr>
          <p:nvPr/>
        </p:nvPicPr>
        <p:blipFill>
          <a:blip r:embed="rId2"/>
          <a:stretch>
            <a:fillRect/>
          </a:stretch>
        </p:blipFill>
        <p:spPr>
          <a:xfrm>
            <a:off x="2397211" y="1992527"/>
            <a:ext cx="7463481" cy="4198208"/>
          </a:xfrm>
          <a:prstGeom prst="rect">
            <a:avLst/>
          </a:prstGeom>
        </p:spPr>
      </p:pic>
      <p:sp>
        <p:nvSpPr>
          <p:cNvPr id="4" name="TextBox 3">
            <a:extLst>
              <a:ext uri="{FF2B5EF4-FFF2-40B4-BE49-F238E27FC236}">
                <a16:creationId xmlns:a16="http://schemas.microsoft.com/office/drawing/2014/main" xmlns="" id="{ECCA49F5-2221-4B9E-AFEF-C6EF2137414F}"/>
              </a:ext>
            </a:extLst>
          </p:cNvPr>
          <p:cNvSpPr txBox="1"/>
          <p:nvPr/>
        </p:nvSpPr>
        <p:spPr>
          <a:xfrm>
            <a:off x="2730843" y="901810"/>
            <a:ext cx="6796216" cy="584775"/>
          </a:xfrm>
          <a:prstGeom prst="rect">
            <a:avLst/>
          </a:prstGeom>
          <a:noFill/>
        </p:spPr>
        <p:txBody>
          <a:bodyPr wrap="square" rtlCol="0">
            <a:spAutoFit/>
          </a:bodyPr>
          <a:lstStyle/>
          <a:p>
            <a:pPr algn="ctr"/>
            <a:r>
              <a:rPr lang="en-US" sz="3200" dirty="0"/>
              <a:t>The End</a:t>
            </a:r>
          </a:p>
        </p:txBody>
      </p:sp>
    </p:spTree>
    <p:extLst>
      <p:ext uri="{BB962C8B-B14F-4D97-AF65-F5344CB8AC3E}">
        <p14:creationId xmlns:p14="http://schemas.microsoft.com/office/powerpoint/2010/main" val="173681099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56</TotalTime>
  <Words>920</Words>
  <Application>Microsoft Office PowerPoint</Application>
  <PresentationFormat>Custom</PresentationFormat>
  <Paragraphs>51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Organic</vt:lpstr>
      <vt:lpstr>41 and 43</vt:lpstr>
      <vt:lpstr>PowerPoint Presentation</vt:lpstr>
      <vt:lpstr>Abstract</vt:lpstr>
      <vt:lpstr>George H.W. Bush’s Upbringing</vt:lpstr>
      <vt:lpstr>PowerPoint Presentation</vt:lpstr>
      <vt:lpstr>George W. Bush’s Upbringing</vt:lpstr>
      <vt:lpstr>PowerPoint Presentation</vt:lpstr>
      <vt:lpstr>Life Experiences Before Presidency</vt:lpstr>
      <vt:lpstr>Business Experience</vt:lpstr>
      <vt:lpstr>Political Upbringing</vt:lpstr>
      <vt:lpstr>Relationship with Congress &amp; the Judicial</vt:lpstr>
      <vt:lpstr>Relationship with Congress &amp; the Judicial</vt:lpstr>
      <vt:lpstr>PowerPoint Presentation</vt:lpstr>
      <vt:lpstr>Policy &amp; Public Mood</vt:lpstr>
      <vt:lpstr>War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41 and 43</dc:title>
  <dc:creator>Zach Weidlich</dc:creator>
  <cp:lastModifiedBy>Jaclyn Bunch</cp:lastModifiedBy>
  <cp:revision>15</cp:revision>
  <dcterms:created xsi:type="dcterms:W3CDTF">2017-11-15T15:50:50Z</dcterms:created>
  <dcterms:modified xsi:type="dcterms:W3CDTF">2017-11-15T22:43:29Z</dcterms:modified>
</cp:coreProperties>
</file>